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aleway" charset="1" panose="020B0503030101060003"/>
      <p:regular r:id="rId10"/>
    </p:embeddedFont>
    <p:embeddedFont>
      <p:font typeface="Raleway Bold" charset="1" panose="020B0803030101060003"/>
      <p:regular r:id="rId11"/>
    </p:embeddedFont>
    <p:embeddedFont>
      <p:font typeface="Raleway Thin" charset="1" panose="020B0203030101060003"/>
      <p:regular r:id="rId12"/>
    </p:embeddedFont>
    <p:embeddedFont>
      <p:font typeface="Raleway Heavy" charset="1" panose="020B0003030101060003"/>
      <p:regular r:id="rId13"/>
    </p:embeddedFont>
    <p:embeddedFont>
      <p:font typeface="Public Sans" charset="1" panose="00000000000000000000"/>
      <p:regular r:id="rId14"/>
    </p:embeddedFont>
    <p:embeddedFont>
      <p:font typeface="Public Sans Bold" charset="1" panose="00000000000000000000"/>
      <p:regular r:id="rId15"/>
    </p:embeddedFont>
    <p:embeddedFont>
      <p:font typeface="Public Sans Italics" charset="1" panose="00000000000000000000"/>
      <p:regular r:id="rId16"/>
    </p:embeddedFont>
    <p:embeddedFont>
      <p:font typeface="Public Sans Bold Italics" charset="1" panose="00000000000000000000"/>
      <p:regular r:id="rId17"/>
    </p:embeddedFont>
    <p:embeddedFont>
      <p:font typeface="Public Sans Thin" charset="1" panose="00000000000000000000"/>
      <p:regular r:id="rId18"/>
    </p:embeddedFont>
    <p:embeddedFont>
      <p:font typeface="Public Sans Thin Italics" charset="1" panose="00000000000000000000"/>
      <p:regular r:id="rId19"/>
    </p:embeddedFont>
    <p:embeddedFont>
      <p:font typeface="Public Sans Medium" charset="1" panose="00000000000000000000"/>
      <p:regular r:id="rId20"/>
    </p:embeddedFont>
    <p:embeddedFont>
      <p:font typeface="Public Sans Medium Italics" charset="1" panose="00000000000000000000"/>
      <p:regular r:id="rId21"/>
    </p:embeddedFont>
    <p:embeddedFont>
      <p:font typeface="Public Sans Heavy" charset="1" panose="00000000000000000000"/>
      <p:regular r:id="rId22"/>
    </p:embeddedFont>
    <p:embeddedFont>
      <p:font typeface="Public Sans Heavy Italics" charset="1" panose="00000000000000000000"/>
      <p:regular r:id="rId23"/>
    </p:embeddedFont>
    <p:embeddedFont>
      <p:font typeface="Eczar" charset="1" panose="02000603040300000004"/>
      <p:regular r:id="rId24"/>
    </p:embeddedFont>
    <p:embeddedFont>
      <p:font typeface="Eczar Bold" charset="1" panose="02000603040300000004"/>
      <p:regular r:id="rId25"/>
    </p:embeddedFont>
    <p:embeddedFont>
      <p:font typeface="Eczar Medium" charset="1" panose="02000603040300000004"/>
      <p:regular r:id="rId26"/>
    </p:embeddedFont>
    <p:embeddedFont>
      <p:font typeface="Eczar Semi-Bold" charset="1" panose="02000603040300000004"/>
      <p:regular r:id="rId27"/>
    </p:embeddedFont>
    <p:embeddedFont>
      <p:font typeface="Eczar Ultra-Bold" charset="1" panose="02000603040300000004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slides/slide1.xml" Type="http://schemas.openxmlformats.org/officeDocument/2006/relationships/slide"/><Relationship Id="rId3" Target="viewProps.xml" Type="http://schemas.openxmlformats.org/officeDocument/2006/relationships/viewProps"/><Relationship Id="rId30" Target="slides/slide2.xml" Type="http://schemas.openxmlformats.org/officeDocument/2006/relationships/slide"/><Relationship Id="rId31" Target="slides/slide3.xml" Type="http://schemas.openxmlformats.org/officeDocument/2006/relationships/slide"/><Relationship Id="rId32" Target="slides/slide4.xml" Type="http://schemas.openxmlformats.org/officeDocument/2006/relationships/slide"/><Relationship Id="rId33" Target="slides/slide5.xml" Type="http://schemas.openxmlformats.org/officeDocument/2006/relationships/slide"/><Relationship Id="rId34" Target="slides/slide6.xml" Type="http://schemas.openxmlformats.org/officeDocument/2006/relationships/slide"/><Relationship Id="rId35" Target="slides/slide7.xml" Type="http://schemas.openxmlformats.org/officeDocument/2006/relationships/slide"/><Relationship Id="rId36" Target="slides/slide8.xml" Type="http://schemas.openxmlformats.org/officeDocument/2006/relationships/slide"/><Relationship Id="rId37" Target="slides/slide9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.pn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4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0.pn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84660">
            <a:off x="15459392" y="3586957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19339" y="-4507184"/>
            <a:ext cx="10029895" cy="9014368"/>
          </a:xfrm>
          <a:custGeom>
            <a:avLst/>
            <a:gdLst/>
            <a:ahLst/>
            <a:cxnLst/>
            <a:rect r="r" b="b" t="t" l="l"/>
            <a:pathLst>
              <a:path h="9014368" w="10029895">
                <a:moveTo>
                  <a:pt x="0" y="0"/>
                </a:moveTo>
                <a:lnTo>
                  <a:pt x="10029894" y="0"/>
                </a:lnTo>
                <a:lnTo>
                  <a:pt x="10029894" y="9014368"/>
                </a:lnTo>
                <a:lnTo>
                  <a:pt x="0" y="90143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64648">
            <a:off x="-2042291" y="3086100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014947" y="4938208"/>
            <a:ext cx="10029895" cy="9014368"/>
          </a:xfrm>
          <a:custGeom>
            <a:avLst/>
            <a:gdLst/>
            <a:ahLst/>
            <a:cxnLst/>
            <a:rect r="r" b="b" t="t" l="l"/>
            <a:pathLst>
              <a:path h="9014368" w="10029895">
                <a:moveTo>
                  <a:pt x="0" y="0"/>
                </a:moveTo>
                <a:lnTo>
                  <a:pt x="10029894" y="0"/>
                </a:lnTo>
                <a:lnTo>
                  <a:pt x="10029894" y="9014368"/>
                </a:lnTo>
                <a:lnTo>
                  <a:pt x="0" y="90143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84680" y="-2449784"/>
            <a:ext cx="7406640" cy="8229600"/>
          </a:xfrm>
          <a:custGeom>
            <a:avLst/>
            <a:gdLst/>
            <a:ahLst/>
            <a:cxnLst/>
            <a:rect r="r" b="b" t="t" l="l"/>
            <a:pathLst>
              <a:path h="8229600" w="740664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495018">
            <a:off x="-1249695" y="5438343"/>
            <a:ext cx="7406640" cy="8229600"/>
          </a:xfrm>
          <a:custGeom>
            <a:avLst/>
            <a:gdLst/>
            <a:ahLst/>
            <a:cxnLst/>
            <a:rect r="r" b="b" t="t" l="l"/>
            <a:pathLst>
              <a:path h="8229600" w="740664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10188" y="2849004"/>
            <a:ext cx="16667624" cy="4387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01"/>
              </a:lnSpc>
            </a:pPr>
            <a:r>
              <a:rPr lang="en-US" sz="10001">
                <a:solidFill>
                  <a:srgbClr val="273384"/>
                </a:solidFill>
                <a:latin typeface="Eczar Bold"/>
              </a:rPr>
              <a:t>EMPLOYEE PERFORMANCE ANALYSIS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2700000">
            <a:off x="-1551070" y="-4895564"/>
            <a:ext cx="7406640" cy="8229600"/>
          </a:xfrm>
          <a:custGeom>
            <a:avLst/>
            <a:gdLst/>
            <a:ahLst/>
            <a:cxnLst/>
            <a:rect r="r" b="b" t="t" l="l"/>
            <a:pathLst>
              <a:path h="8229600" w="740664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442328">
            <a:off x="12759754" y="6160928"/>
            <a:ext cx="7406640" cy="8229600"/>
          </a:xfrm>
          <a:custGeom>
            <a:avLst/>
            <a:gdLst/>
            <a:ahLst/>
            <a:cxnLst/>
            <a:rect r="r" b="b" t="t" l="l"/>
            <a:pathLst>
              <a:path h="8229600" w="740664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6406541" y="337325"/>
            <a:ext cx="5474919" cy="2093047"/>
            <a:chOff x="0" y="0"/>
            <a:chExt cx="7299891" cy="279073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025483" y="0"/>
              <a:ext cx="3248925" cy="2215176"/>
            </a:xfrm>
            <a:custGeom>
              <a:avLst/>
              <a:gdLst/>
              <a:ahLst/>
              <a:cxnLst/>
              <a:rect r="r" b="b" t="t" l="l"/>
              <a:pathLst>
                <a:path h="2215176" w="3248925">
                  <a:moveTo>
                    <a:pt x="0" y="0"/>
                  </a:moveTo>
                  <a:lnTo>
                    <a:pt x="3248925" y="0"/>
                  </a:lnTo>
                  <a:lnTo>
                    <a:pt x="3248925" y="2215176"/>
                  </a:lnTo>
                  <a:lnTo>
                    <a:pt x="0" y="2215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2148501"/>
              <a:ext cx="7299891" cy="6422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32"/>
                </a:lnSpc>
              </a:pPr>
              <a:r>
                <a:rPr lang="en-US" sz="2880">
                  <a:solidFill>
                    <a:srgbClr val="A88353"/>
                  </a:solidFill>
                  <a:latin typeface="Public Sans"/>
                </a:rPr>
                <a:t>Your Group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554146" y="7539268"/>
            <a:ext cx="13179708" cy="2142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5"/>
              </a:lnSpc>
            </a:pPr>
            <a:r>
              <a:rPr lang="en-US" sz="3500">
                <a:solidFill>
                  <a:srgbClr val="000000"/>
                </a:solidFill>
                <a:latin typeface="Raleway"/>
              </a:rPr>
              <a:t>Presented by:-</a:t>
            </a:r>
          </a:p>
          <a:p>
            <a:pPr algn="ctr">
              <a:lnSpc>
                <a:spcPts val="5705"/>
              </a:lnSpc>
            </a:pPr>
            <a:r>
              <a:rPr lang="en-US" sz="3500">
                <a:solidFill>
                  <a:srgbClr val="000000"/>
                </a:solidFill>
                <a:latin typeface="Raleway"/>
              </a:rPr>
              <a:t>Ishan Gupta</a:t>
            </a:r>
          </a:p>
          <a:p>
            <a:pPr algn="ctr">
              <a:lnSpc>
                <a:spcPts val="5705"/>
              </a:lnSpc>
            </a:pPr>
            <a:r>
              <a:rPr lang="en-US" sz="3500">
                <a:solidFill>
                  <a:srgbClr val="000000"/>
                </a:solidFill>
                <a:latin typeface="Raleway"/>
              </a:rPr>
              <a:t>Harsh Gupta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203203" y="-2978063"/>
            <a:ext cx="18694406" cy="4605433"/>
          </a:xfrm>
          <a:custGeom>
            <a:avLst/>
            <a:gdLst/>
            <a:ahLst/>
            <a:cxnLst/>
            <a:rect r="r" b="b" t="t" l="l"/>
            <a:pathLst>
              <a:path h="4605433" w="18694406">
                <a:moveTo>
                  <a:pt x="0" y="0"/>
                </a:moveTo>
                <a:lnTo>
                  <a:pt x="18694406" y="0"/>
                </a:lnTo>
                <a:lnTo>
                  <a:pt x="18694406" y="4605433"/>
                </a:lnTo>
                <a:lnTo>
                  <a:pt x="0" y="4605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90" r="0" b="-759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342004" y="5842179"/>
            <a:ext cx="6811586" cy="6124751"/>
          </a:xfrm>
          <a:custGeom>
            <a:avLst/>
            <a:gdLst/>
            <a:ahLst/>
            <a:cxnLst/>
            <a:rect r="r" b="b" t="t" l="l"/>
            <a:pathLst>
              <a:path h="6124751" w="6811586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038826">
            <a:off x="-2729619" y="3014974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387424">
            <a:off x="-1498605" y="5265349"/>
            <a:ext cx="7401497" cy="7985902"/>
          </a:xfrm>
          <a:custGeom>
            <a:avLst/>
            <a:gdLst/>
            <a:ahLst/>
            <a:cxnLst/>
            <a:rect r="r" b="b" t="t" l="l"/>
            <a:pathLst>
              <a:path h="7985902" w="7401497">
                <a:moveTo>
                  <a:pt x="0" y="0"/>
                </a:moveTo>
                <a:lnTo>
                  <a:pt x="7401496" y="0"/>
                </a:lnTo>
                <a:lnTo>
                  <a:pt x="7401496" y="7985902"/>
                </a:lnTo>
                <a:lnTo>
                  <a:pt x="0" y="7985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051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53507" y="5842179"/>
            <a:ext cx="6811586" cy="6124751"/>
          </a:xfrm>
          <a:custGeom>
            <a:avLst/>
            <a:gdLst/>
            <a:ahLst/>
            <a:cxnLst/>
            <a:rect r="r" b="b" t="t" l="l"/>
            <a:pathLst>
              <a:path h="6124751" w="6811586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038826">
            <a:off x="16280231" y="3784779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387424">
            <a:off x="11834683" y="5584357"/>
            <a:ext cx="7401497" cy="7985902"/>
          </a:xfrm>
          <a:custGeom>
            <a:avLst/>
            <a:gdLst/>
            <a:ahLst/>
            <a:cxnLst/>
            <a:rect r="r" b="b" t="t" l="l"/>
            <a:pathLst>
              <a:path h="7985902" w="7401497">
                <a:moveTo>
                  <a:pt x="0" y="0"/>
                </a:moveTo>
                <a:lnTo>
                  <a:pt x="7401496" y="0"/>
                </a:lnTo>
                <a:lnTo>
                  <a:pt x="7401496" y="7985902"/>
                </a:lnTo>
                <a:lnTo>
                  <a:pt x="0" y="7985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051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299542" y="3726180"/>
            <a:ext cx="11688915" cy="429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0"/>
              </a:lnSpc>
            </a:pPr>
            <a:r>
              <a:rPr lang="en-US" sz="3000">
                <a:solidFill>
                  <a:srgbClr val="000000"/>
                </a:solidFill>
                <a:latin typeface="Raleway"/>
              </a:rPr>
              <a:t>The objective of this project was to develop a trained model that can predict employee performance rating based on input parameters, and to offer suggestions for raising employee performance based on analysis-derived insights. . The project used a dataset of 1200 employees with 28 features, including a mix of quantitative and qualitative data. The target variable was employee performance rating, which is an ordinal data.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5198919" y="2822739"/>
            <a:ext cx="7890162" cy="122645"/>
          </a:xfrm>
          <a:custGeom>
            <a:avLst/>
            <a:gdLst/>
            <a:ahLst/>
            <a:cxnLst/>
            <a:rect r="r" b="b" t="t" l="l"/>
            <a:pathLst>
              <a:path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395137" y="1424596"/>
            <a:ext cx="9789539" cy="1398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75"/>
              </a:lnSpc>
            </a:pPr>
            <a:r>
              <a:rPr lang="en-US" sz="8799">
                <a:solidFill>
                  <a:srgbClr val="273384"/>
                </a:solidFill>
                <a:latin typeface="Eczar Bold"/>
                <a:ea typeface="Eczar Bold"/>
              </a:rPr>
              <a:t>﻿About The Project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190625" y="4141037"/>
            <a:ext cx="16068675" cy="0"/>
          </a:xfrm>
          <a:prstGeom prst="line">
            <a:avLst/>
          </a:prstGeom>
          <a:ln cap="rnd" w="19050">
            <a:solidFill>
              <a:srgbClr val="27338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28700" y="3979112"/>
            <a:ext cx="323850" cy="323850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317258" y="3969587"/>
            <a:ext cx="323850" cy="32385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605817" y="3969587"/>
            <a:ext cx="323850" cy="32385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894375" y="3969587"/>
            <a:ext cx="323850" cy="323850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1033578">
            <a:off x="11000600" y="-4114800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806844" y="2455059"/>
            <a:ext cx="8471079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273384"/>
                </a:solidFill>
                <a:latin typeface="Eczar Bold"/>
              </a:rPr>
              <a:t>Features</a:t>
            </a:r>
          </a:p>
        </p:txBody>
      </p:sp>
      <p:sp>
        <p:nvSpPr>
          <p:cNvPr name="Freeform 13" id="13"/>
          <p:cNvSpPr/>
          <p:nvPr/>
        </p:nvSpPr>
        <p:spPr>
          <a:xfrm flipH="false" flipV="true" rot="-7522993">
            <a:off x="11750096" y="-582939"/>
            <a:ext cx="4288558" cy="3508821"/>
          </a:xfrm>
          <a:custGeom>
            <a:avLst/>
            <a:gdLst/>
            <a:ahLst/>
            <a:cxnLst/>
            <a:rect r="r" b="b" t="t" l="l"/>
            <a:pathLst>
              <a:path h="3508821" w="4288558">
                <a:moveTo>
                  <a:pt x="0" y="3508821"/>
                </a:moveTo>
                <a:lnTo>
                  <a:pt x="4288559" y="3508821"/>
                </a:lnTo>
                <a:lnTo>
                  <a:pt x="4288559" y="0"/>
                </a:lnTo>
                <a:lnTo>
                  <a:pt x="0" y="0"/>
                </a:lnTo>
                <a:lnTo>
                  <a:pt x="0" y="350882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52612">
            <a:off x="4466146" y="-5502072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653176" y="-2269873"/>
            <a:ext cx="6513205" cy="7241923"/>
          </a:xfrm>
          <a:custGeom>
            <a:avLst/>
            <a:gdLst/>
            <a:ahLst/>
            <a:cxnLst/>
            <a:rect r="r" b="b" t="t" l="l"/>
            <a:pathLst>
              <a:path h="7241923" w="6513205">
                <a:moveTo>
                  <a:pt x="0" y="0"/>
                </a:moveTo>
                <a:lnTo>
                  <a:pt x="6513205" y="0"/>
                </a:lnTo>
                <a:lnTo>
                  <a:pt x="6513205" y="7241923"/>
                </a:lnTo>
                <a:lnTo>
                  <a:pt x="0" y="72419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2800797">
            <a:off x="487247" y="6743022"/>
            <a:ext cx="5573082" cy="6196616"/>
          </a:xfrm>
          <a:custGeom>
            <a:avLst/>
            <a:gdLst/>
            <a:ahLst/>
            <a:cxnLst/>
            <a:rect r="r" b="b" t="t" l="l"/>
            <a:pathLst>
              <a:path h="6196616" w="5573082">
                <a:moveTo>
                  <a:pt x="0" y="0"/>
                </a:moveTo>
                <a:lnTo>
                  <a:pt x="5573081" y="0"/>
                </a:lnTo>
                <a:lnTo>
                  <a:pt x="5573081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78022" y="4512310"/>
            <a:ext cx="3828822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273384"/>
                </a:solidFill>
                <a:latin typeface="Raleway Bold"/>
              </a:rPr>
              <a:t>Categorical Features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5000827"/>
            <a:ext cx="3364925" cy="4399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Raleway"/>
              </a:rPr>
              <a:t>EmpNumber</a:t>
            </a:r>
          </a:p>
          <a:p>
            <a:pPr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Raleway"/>
              </a:rPr>
              <a:t>Gender</a:t>
            </a:r>
          </a:p>
          <a:p>
            <a:pPr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Raleway"/>
              </a:rPr>
              <a:t>EducationBackground</a:t>
            </a:r>
          </a:p>
          <a:p>
            <a:pPr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Raleway"/>
              </a:rPr>
              <a:t>MaritalStatus</a:t>
            </a:r>
          </a:p>
          <a:p>
            <a:pPr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Raleway"/>
              </a:rPr>
              <a:t>EmpDepartment</a:t>
            </a:r>
          </a:p>
          <a:p>
            <a:pPr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Raleway"/>
              </a:rPr>
              <a:t>EmpJobRole</a:t>
            </a:r>
          </a:p>
          <a:p>
            <a:pPr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Raleway"/>
              </a:rPr>
              <a:t>BusinessTravelFrequency</a:t>
            </a:r>
          </a:p>
          <a:p>
            <a:pPr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Raleway"/>
              </a:rPr>
              <a:t>OverTime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Raleway"/>
              </a:rPr>
              <a:t>Attrition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5895642" y="-3318316"/>
            <a:ext cx="5573082" cy="6196616"/>
          </a:xfrm>
          <a:custGeom>
            <a:avLst/>
            <a:gdLst/>
            <a:ahLst/>
            <a:cxnLst/>
            <a:rect r="r" b="b" t="t" l="l"/>
            <a:pathLst>
              <a:path h="6196616" w="5573082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true" rot="-10800000">
            <a:off x="-406406" y="8483600"/>
            <a:ext cx="18694406" cy="4605433"/>
          </a:xfrm>
          <a:custGeom>
            <a:avLst/>
            <a:gdLst/>
            <a:ahLst/>
            <a:cxnLst/>
            <a:rect r="r" b="b" t="t" l="l"/>
            <a:pathLst>
              <a:path h="4605433" w="18694406">
                <a:moveTo>
                  <a:pt x="0" y="4605433"/>
                </a:moveTo>
                <a:lnTo>
                  <a:pt x="18694406" y="4605433"/>
                </a:lnTo>
                <a:lnTo>
                  <a:pt x="18694406" y="0"/>
                </a:lnTo>
                <a:lnTo>
                  <a:pt x="0" y="0"/>
                </a:lnTo>
                <a:lnTo>
                  <a:pt x="0" y="4605433"/>
                </a:lnTo>
                <a:close/>
              </a:path>
            </a:pathLst>
          </a:custGeom>
          <a:blipFill>
            <a:blip r:embed="rId6"/>
            <a:stretch>
              <a:fillRect l="0" t="-7590" r="0" b="-759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2800797">
            <a:off x="5722297" y="6895422"/>
            <a:ext cx="5573082" cy="6196616"/>
          </a:xfrm>
          <a:custGeom>
            <a:avLst/>
            <a:gdLst/>
            <a:ahLst/>
            <a:cxnLst/>
            <a:rect r="r" b="b" t="t" l="l"/>
            <a:pathLst>
              <a:path h="6196616" w="5573082">
                <a:moveTo>
                  <a:pt x="0" y="0"/>
                </a:moveTo>
                <a:lnTo>
                  <a:pt x="5573081" y="0"/>
                </a:lnTo>
                <a:lnTo>
                  <a:pt x="5573081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2800797">
            <a:off x="10957347" y="7047822"/>
            <a:ext cx="5573082" cy="6196616"/>
          </a:xfrm>
          <a:custGeom>
            <a:avLst/>
            <a:gdLst/>
            <a:ahLst/>
            <a:cxnLst/>
            <a:rect r="r" b="b" t="t" l="l"/>
            <a:pathLst>
              <a:path h="6196616" w="5573082">
                <a:moveTo>
                  <a:pt x="0" y="0"/>
                </a:moveTo>
                <a:lnTo>
                  <a:pt x="5573081" y="0"/>
                </a:lnTo>
                <a:lnTo>
                  <a:pt x="5573081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2800797">
            <a:off x="16365742" y="8379382"/>
            <a:ext cx="5573082" cy="6196616"/>
          </a:xfrm>
          <a:custGeom>
            <a:avLst/>
            <a:gdLst/>
            <a:ahLst/>
            <a:cxnLst/>
            <a:rect r="r" b="b" t="t" l="l"/>
            <a:pathLst>
              <a:path h="6196616" w="5573082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5289189" y="4512310"/>
            <a:ext cx="3538270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273384"/>
                </a:solidFill>
                <a:latin typeface="Raleway Bold"/>
              </a:rPr>
              <a:t>Numerical Features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309804" y="4512310"/>
            <a:ext cx="3364925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273384"/>
                </a:solidFill>
                <a:latin typeface="Raleway Bold"/>
              </a:rPr>
              <a:t>Ordinal Features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743887" y="4469548"/>
            <a:ext cx="3364925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273384"/>
                </a:solidFill>
                <a:latin typeface="Raleway Bold"/>
              </a:rPr>
              <a:t>Target Variable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258050" y="4924425"/>
            <a:ext cx="3364925" cy="4999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Raleway"/>
              </a:rPr>
              <a:t>Age</a:t>
            </a:r>
          </a:p>
          <a:p>
            <a:pPr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Raleway"/>
              </a:rPr>
              <a:t>DistanceFromHome</a:t>
            </a:r>
          </a:p>
          <a:p>
            <a:pPr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Raleway"/>
              </a:rPr>
              <a:t>EmpHourlyRate</a:t>
            </a:r>
          </a:p>
          <a:p>
            <a:pPr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Raleway"/>
              </a:rPr>
              <a:t>NumCompaniesWorked</a:t>
            </a:r>
          </a:p>
          <a:p>
            <a:pPr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Raleway"/>
              </a:rPr>
              <a:t>EmpLastSalaryHikePercent</a:t>
            </a:r>
          </a:p>
          <a:p>
            <a:pPr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Raleway"/>
              </a:rPr>
              <a:t>TotalWorkExperienceInYears</a:t>
            </a:r>
          </a:p>
          <a:p>
            <a:pPr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Raleway"/>
              </a:rPr>
              <a:t>TrainingTimesLastYear</a:t>
            </a:r>
          </a:p>
          <a:p>
            <a:pPr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Raleway"/>
              </a:rPr>
              <a:t>ExperienceYearsAtThisCompany</a:t>
            </a:r>
          </a:p>
          <a:p>
            <a:pPr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Raleway"/>
              </a:rPr>
              <a:t>ExperienceYearsInCurrentRole</a:t>
            </a:r>
          </a:p>
          <a:p>
            <a:pPr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Raleway"/>
              </a:rPr>
              <a:t>YearsSinceLastPromotion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Raleway"/>
              </a:rPr>
              <a:t>YearsWithCurrManager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224963" y="5086350"/>
            <a:ext cx="3364925" cy="4399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Raleway"/>
              </a:rPr>
              <a:t>EmpEducationLevel</a:t>
            </a:r>
          </a:p>
          <a:p>
            <a:pPr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Raleway"/>
              </a:rPr>
              <a:t>EmpEnvironmentSatisfaction</a:t>
            </a:r>
          </a:p>
          <a:p>
            <a:pPr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Raleway"/>
              </a:rPr>
              <a:t>EmpJobInvolvement</a:t>
            </a:r>
          </a:p>
          <a:p>
            <a:pPr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Raleway"/>
              </a:rPr>
              <a:t>EmpJobLevel</a:t>
            </a:r>
          </a:p>
          <a:p>
            <a:pPr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Raleway"/>
              </a:rPr>
              <a:t>EmpJobSatisfaction</a:t>
            </a:r>
          </a:p>
          <a:p>
            <a:pPr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Raleway"/>
              </a:rPr>
              <a:t>EmpRelationshipSatisfaction</a:t>
            </a:r>
          </a:p>
          <a:p>
            <a:pPr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Raleway"/>
              </a:rPr>
              <a:t>EmpWorkLifeBalance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Raleway"/>
              </a:rPr>
              <a:t>PerformanceRating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361412" y="5086350"/>
            <a:ext cx="336492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Raleway"/>
              </a:rPr>
              <a:t>Performance Rating</a:t>
            </a:r>
          </a:p>
        </p:txBody>
      </p:sp>
      <p:sp>
        <p:nvSpPr>
          <p:cNvPr name="Freeform 30" id="30"/>
          <p:cNvSpPr/>
          <p:nvPr/>
        </p:nvSpPr>
        <p:spPr>
          <a:xfrm flipH="false" flipV="true" rot="530069">
            <a:off x="2372013" y="-939026"/>
            <a:ext cx="4288558" cy="3508821"/>
          </a:xfrm>
          <a:custGeom>
            <a:avLst/>
            <a:gdLst/>
            <a:ahLst/>
            <a:cxnLst/>
            <a:rect r="r" b="b" t="t" l="l"/>
            <a:pathLst>
              <a:path h="3508821" w="4288558">
                <a:moveTo>
                  <a:pt x="0" y="3508820"/>
                </a:moveTo>
                <a:lnTo>
                  <a:pt x="4288558" y="3508820"/>
                </a:lnTo>
                <a:lnTo>
                  <a:pt x="4288558" y="0"/>
                </a:lnTo>
                <a:lnTo>
                  <a:pt x="0" y="0"/>
                </a:lnTo>
                <a:lnTo>
                  <a:pt x="0" y="350882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true" flipV="false" rot="-552612">
            <a:off x="-1129104" y="-4606048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9152474" y="0"/>
                </a:moveTo>
                <a:lnTo>
                  <a:pt x="0" y="0"/>
                </a:lnTo>
                <a:lnTo>
                  <a:pt x="0" y="8229600"/>
                </a:lnTo>
                <a:lnTo>
                  <a:pt x="9152474" y="8229600"/>
                </a:lnTo>
                <a:lnTo>
                  <a:pt x="9152474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98919" y="3063602"/>
            <a:ext cx="7890162" cy="122645"/>
          </a:xfrm>
          <a:custGeom>
            <a:avLst/>
            <a:gdLst/>
            <a:ahLst/>
            <a:cxnLst/>
            <a:rect r="r" b="b" t="t" l="l"/>
            <a:pathLst>
              <a:path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792599">
            <a:off x="15869006" y="6270652"/>
            <a:ext cx="3938319" cy="3222261"/>
          </a:xfrm>
          <a:custGeom>
            <a:avLst/>
            <a:gdLst/>
            <a:ahLst/>
            <a:cxnLst/>
            <a:rect r="r" b="b" t="t" l="l"/>
            <a:pathLst>
              <a:path h="3222261" w="3938319">
                <a:moveTo>
                  <a:pt x="0" y="0"/>
                </a:moveTo>
                <a:lnTo>
                  <a:pt x="3938319" y="0"/>
                </a:lnTo>
                <a:lnTo>
                  <a:pt x="3938319" y="3222261"/>
                </a:lnTo>
                <a:lnTo>
                  <a:pt x="0" y="3222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593932">
            <a:off x="12348771" y="-1959981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970019">
            <a:off x="13558552" y="-3859282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86332" y="368879"/>
            <a:ext cx="10115336" cy="2817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75"/>
              </a:lnSpc>
            </a:pPr>
            <a:r>
              <a:rPr lang="en-US" sz="8799">
                <a:solidFill>
                  <a:srgbClr val="273384"/>
                </a:solidFill>
                <a:latin typeface="Eczar Bold"/>
              </a:rPr>
              <a:t>Steps Involved in Data Analysis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1606838" y="9651106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619604" y="3153066"/>
            <a:ext cx="13231132" cy="6045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77128" indent="-288564" lvl="1">
              <a:lnSpc>
                <a:spcPts val="4357"/>
              </a:lnSpc>
              <a:buFont typeface="Arial"/>
              <a:buChar char="•"/>
            </a:pPr>
            <a:r>
              <a:rPr lang="en-US" sz="2673">
                <a:solidFill>
                  <a:srgbClr val="000000"/>
                </a:solidFill>
                <a:latin typeface="Raleway Bold"/>
              </a:rPr>
              <a:t>Data Collection:</a:t>
            </a:r>
            <a:r>
              <a:rPr lang="en-US" sz="2673">
                <a:solidFill>
                  <a:srgbClr val="000000"/>
                </a:solidFill>
                <a:latin typeface="Raleway"/>
              </a:rPr>
              <a:t> The data was given from the IABAC for this project.. </a:t>
            </a:r>
          </a:p>
          <a:p>
            <a:pPr marL="577128" indent="-288564" lvl="1">
              <a:lnSpc>
                <a:spcPts val="4357"/>
              </a:lnSpc>
              <a:buFont typeface="Arial"/>
              <a:buChar char="•"/>
            </a:pPr>
            <a:r>
              <a:rPr lang="en-US" sz="2673">
                <a:solidFill>
                  <a:srgbClr val="000000"/>
                </a:solidFill>
                <a:latin typeface="Raleway Bold"/>
              </a:rPr>
              <a:t>Data Cleaning:</a:t>
            </a:r>
            <a:r>
              <a:rPr lang="en-US" sz="2673">
                <a:solidFill>
                  <a:srgbClr val="000000"/>
                </a:solidFill>
                <a:latin typeface="Raleway"/>
              </a:rPr>
              <a:t> Checking for null values, unimportant features and outliers and removing them.</a:t>
            </a:r>
          </a:p>
          <a:p>
            <a:pPr marL="577128" indent="-288564" lvl="1">
              <a:lnSpc>
                <a:spcPts val="4357"/>
              </a:lnSpc>
              <a:buFont typeface="Arial"/>
              <a:buChar char="•"/>
            </a:pPr>
            <a:r>
              <a:rPr lang="en-US" sz="2673">
                <a:solidFill>
                  <a:srgbClr val="000000"/>
                </a:solidFill>
                <a:latin typeface="Raleway Bold"/>
              </a:rPr>
              <a:t>Data Analysis: </a:t>
            </a:r>
            <a:r>
              <a:rPr lang="en-US" sz="2673">
                <a:solidFill>
                  <a:srgbClr val="000000"/>
                </a:solidFill>
                <a:latin typeface="Raleway"/>
              </a:rPr>
              <a:t>Using Python libraries, such as Pandas and NumPy, to perform exploratory data analysis to identify patterns and trends in employee performance.</a:t>
            </a:r>
          </a:p>
          <a:p>
            <a:pPr marL="577128" indent="-288564" lvl="1">
              <a:lnSpc>
                <a:spcPts val="4357"/>
              </a:lnSpc>
              <a:buFont typeface="Arial"/>
              <a:buChar char="•"/>
            </a:pPr>
            <a:r>
              <a:rPr lang="en-US" sz="2673">
                <a:solidFill>
                  <a:srgbClr val="000000"/>
                </a:solidFill>
                <a:latin typeface="Raleway Bold"/>
              </a:rPr>
              <a:t>Data Visualization:</a:t>
            </a:r>
            <a:r>
              <a:rPr lang="en-US" sz="2673">
                <a:solidFill>
                  <a:srgbClr val="000000"/>
                </a:solidFill>
                <a:latin typeface="Raleway"/>
              </a:rPr>
              <a:t> Using Python libraries like Matplotlib, Seaborn, or Plotly to create visually engaging charts, graphs, and dashboards to represent the analyzed data. </a:t>
            </a:r>
          </a:p>
          <a:p>
            <a:pPr marL="577128" indent="-288564" lvl="1">
              <a:lnSpc>
                <a:spcPts val="4357"/>
              </a:lnSpc>
              <a:buFont typeface="Arial"/>
              <a:buChar char="•"/>
            </a:pPr>
            <a:r>
              <a:rPr lang="en-US" sz="2673">
                <a:solidFill>
                  <a:srgbClr val="000000"/>
                </a:solidFill>
                <a:latin typeface="Raleway Bold"/>
              </a:rPr>
              <a:t>Interactive Dashboard:</a:t>
            </a:r>
            <a:r>
              <a:rPr lang="en-US" sz="2673">
                <a:solidFill>
                  <a:srgbClr val="000000"/>
                </a:solidFill>
                <a:latin typeface="Raleway"/>
              </a:rPr>
              <a:t> Creating interactive dashboards for enabling users to explore the data and gain insights through user-friendly interfaces.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3451795">
            <a:off x="-5080388" y="5141358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917954">
            <a:off x="-4992845" y="1489398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895254">
            <a:off x="16212628" y="5842304"/>
            <a:ext cx="3548560" cy="2903368"/>
          </a:xfrm>
          <a:custGeom>
            <a:avLst/>
            <a:gdLst/>
            <a:ahLst/>
            <a:cxnLst/>
            <a:rect r="r" b="b" t="t" l="l"/>
            <a:pathLst>
              <a:path h="2903368" w="3548560">
                <a:moveTo>
                  <a:pt x="0" y="0"/>
                </a:moveTo>
                <a:lnTo>
                  <a:pt x="3548560" y="0"/>
                </a:lnTo>
                <a:lnTo>
                  <a:pt x="3548560" y="2903368"/>
                </a:lnTo>
                <a:lnTo>
                  <a:pt x="0" y="2903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424568">
            <a:off x="12391678" y="7122963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587989">
            <a:off x="11830173" y="5498252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895254">
            <a:off x="-1289031" y="2433504"/>
            <a:ext cx="3548560" cy="2903368"/>
          </a:xfrm>
          <a:custGeom>
            <a:avLst/>
            <a:gdLst/>
            <a:ahLst/>
            <a:cxnLst/>
            <a:rect r="r" b="b" t="t" l="l"/>
            <a:pathLst>
              <a:path h="2903368" w="3548560">
                <a:moveTo>
                  <a:pt x="0" y="0"/>
                </a:moveTo>
                <a:lnTo>
                  <a:pt x="3548560" y="0"/>
                </a:lnTo>
                <a:lnTo>
                  <a:pt x="3548560" y="2903367"/>
                </a:lnTo>
                <a:lnTo>
                  <a:pt x="0" y="29033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866906">
            <a:off x="-782807" y="-4309805"/>
            <a:ext cx="6545961" cy="8229600"/>
          </a:xfrm>
          <a:custGeom>
            <a:avLst/>
            <a:gdLst/>
            <a:ahLst/>
            <a:cxnLst/>
            <a:rect r="r" b="b" t="t" l="l"/>
            <a:pathLst>
              <a:path h="8229600" w="6545961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114953">
            <a:off x="-2105689" y="-2244530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98919" y="3081472"/>
            <a:ext cx="7890162" cy="122645"/>
          </a:xfrm>
          <a:custGeom>
            <a:avLst/>
            <a:gdLst/>
            <a:ahLst/>
            <a:cxnLst/>
            <a:rect r="r" b="b" t="t" l="l"/>
            <a:pathLst>
              <a:path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176620" y="1668475"/>
            <a:ext cx="12799484" cy="8362050"/>
          </a:xfrm>
          <a:custGeom>
            <a:avLst/>
            <a:gdLst/>
            <a:ahLst/>
            <a:cxnLst/>
            <a:rect r="r" b="b" t="t" l="l"/>
            <a:pathLst>
              <a:path h="8362050" w="12799484">
                <a:moveTo>
                  <a:pt x="0" y="0"/>
                </a:moveTo>
                <a:lnTo>
                  <a:pt x="12799484" y="0"/>
                </a:lnTo>
                <a:lnTo>
                  <a:pt x="12799484" y="8362050"/>
                </a:lnTo>
                <a:lnTo>
                  <a:pt x="0" y="83620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1633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564533" y="472127"/>
            <a:ext cx="10822443" cy="1398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75"/>
              </a:lnSpc>
            </a:pPr>
            <a:r>
              <a:rPr lang="en-US" sz="8799">
                <a:solidFill>
                  <a:srgbClr val="273384"/>
                </a:solidFill>
                <a:latin typeface="Eczar Bold"/>
              </a:rPr>
              <a:t>Univariate Analysis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036243">
            <a:off x="14707801" y="1028700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838312">
            <a:off x="-5348892" y="2155668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056498">
            <a:off x="-3881063" y="2889362"/>
            <a:ext cx="7762126" cy="8630578"/>
          </a:xfrm>
          <a:custGeom>
            <a:avLst/>
            <a:gdLst/>
            <a:ahLst/>
            <a:cxnLst/>
            <a:rect r="r" b="b" t="t" l="l"/>
            <a:pathLst>
              <a:path h="8630578" w="7762126">
                <a:moveTo>
                  <a:pt x="0" y="0"/>
                </a:moveTo>
                <a:lnTo>
                  <a:pt x="7762126" y="0"/>
                </a:lnTo>
                <a:lnTo>
                  <a:pt x="7762126" y="8630578"/>
                </a:lnTo>
                <a:lnTo>
                  <a:pt x="0" y="86305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056498">
            <a:off x="14227763" y="-2642927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198919" y="3186247"/>
            <a:ext cx="7890162" cy="122645"/>
          </a:xfrm>
          <a:custGeom>
            <a:avLst/>
            <a:gdLst/>
            <a:ahLst/>
            <a:cxnLst/>
            <a:rect r="r" b="b" t="t" l="l"/>
            <a:pathLst>
              <a:path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243112" y="1951065"/>
            <a:ext cx="12963175" cy="7982691"/>
          </a:xfrm>
          <a:custGeom>
            <a:avLst/>
            <a:gdLst/>
            <a:ahLst/>
            <a:cxnLst/>
            <a:rect r="r" b="b" t="t" l="l"/>
            <a:pathLst>
              <a:path h="7982691" w="12963175">
                <a:moveTo>
                  <a:pt x="0" y="0"/>
                </a:moveTo>
                <a:lnTo>
                  <a:pt x="12963175" y="0"/>
                </a:lnTo>
                <a:lnTo>
                  <a:pt x="12963175" y="7982692"/>
                </a:lnTo>
                <a:lnTo>
                  <a:pt x="0" y="79826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70935" y="760949"/>
            <a:ext cx="12060381" cy="119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63"/>
              </a:lnSpc>
            </a:pPr>
            <a:r>
              <a:rPr lang="en-US" sz="8799">
                <a:solidFill>
                  <a:srgbClr val="273384"/>
                </a:solidFill>
                <a:latin typeface="Eczar Bold"/>
              </a:rPr>
              <a:t>Bivariate Analysis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036243">
            <a:off x="14707801" y="1028700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838312">
            <a:off x="-5348892" y="2155668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056498">
            <a:off x="-3881063" y="2889362"/>
            <a:ext cx="7762126" cy="8630578"/>
          </a:xfrm>
          <a:custGeom>
            <a:avLst/>
            <a:gdLst/>
            <a:ahLst/>
            <a:cxnLst/>
            <a:rect r="r" b="b" t="t" l="l"/>
            <a:pathLst>
              <a:path h="8630578" w="7762126">
                <a:moveTo>
                  <a:pt x="0" y="0"/>
                </a:moveTo>
                <a:lnTo>
                  <a:pt x="7762126" y="0"/>
                </a:lnTo>
                <a:lnTo>
                  <a:pt x="7762126" y="8630578"/>
                </a:lnTo>
                <a:lnTo>
                  <a:pt x="0" y="86305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056498">
            <a:off x="14227763" y="-2642927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198919" y="3186247"/>
            <a:ext cx="7890162" cy="122645"/>
          </a:xfrm>
          <a:custGeom>
            <a:avLst/>
            <a:gdLst/>
            <a:ahLst/>
            <a:cxnLst/>
            <a:rect r="r" b="b" t="t" l="l"/>
            <a:pathLst>
              <a:path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98309" y="1713933"/>
            <a:ext cx="7546834" cy="3938489"/>
          </a:xfrm>
          <a:custGeom>
            <a:avLst/>
            <a:gdLst/>
            <a:ahLst/>
            <a:cxnLst/>
            <a:rect r="r" b="b" t="t" l="l"/>
            <a:pathLst>
              <a:path h="3938489" w="7546834">
                <a:moveTo>
                  <a:pt x="0" y="0"/>
                </a:moveTo>
                <a:lnTo>
                  <a:pt x="7546834" y="0"/>
                </a:lnTo>
                <a:lnTo>
                  <a:pt x="7546834" y="3938490"/>
                </a:lnTo>
                <a:lnTo>
                  <a:pt x="0" y="39384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745143" y="1713933"/>
            <a:ext cx="7546834" cy="3938489"/>
          </a:xfrm>
          <a:custGeom>
            <a:avLst/>
            <a:gdLst/>
            <a:ahLst/>
            <a:cxnLst/>
            <a:rect r="r" b="b" t="t" l="l"/>
            <a:pathLst>
              <a:path h="3938489" w="7546834">
                <a:moveTo>
                  <a:pt x="0" y="0"/>
                </a:moveTo>
                <a:lnTo>
                  <a:pt x="7546833" y="0"/>
                </a:lnTo>
                <a:lnTo>
                  <a:pt x="7546833" y="3938490"/>
                </a:lnTo>
                <a:lnTo>
                  <a:pt x="0" y="39384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98309" y="5652423"/>
            <a:ext cx="7546834" cy="3938489"/>
          </a:xfrm>
          <a:custGeom>
            <a:avLst/>
            <a:gdLst/>
            <a:ahLst/>
            <a:cxnLst/>
            <a:rect r="r" b="b" t="t" l="l"/>
            <a:pathLst>
              <a:path h="3938489" w="7546834">
                <a:moveTo>
                  <a:pt x="0" y="0"/>
                </a:moveTo>
                <a:lnTo>
                  <a:pt x="7546834" y="0"/>
                </a:lnTo>
                <a:lnTo>
                  <a:pt x="7546834" y="3938489"/>
                </a:lnTo>
                <a:lnTo>
                  <a:pt x="0" y="39384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745143" y="5652423"/>
            <a:ext cx="7546834" cy="3960451"/>
          </a:xfrm>
          <a:custGeom>
            <a:avLst/>
            <a:gdLst/>
            <a:ahLst/>
            <a:cxnLst/>
            <a:rect r="r" b="b" t="t" l="l"/>
            <a:pathLst>
              <a:path h="3960451" w="7546834">
                <a:moveTo>
                  <a:pt x="0" y="0"/>
                </a:moveTo>
                <a:lnTo>
                  <a:pt x="7546833" y="0"/>
                </a:lnTo>
                <a:lnTo>
                  <a:pt x="7546833" y="3960451"/>
                </a:lnTo>
                <a:lnTo>
                  <a:pt x="0" y="39604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970935" y="760949"/>
            <a:ext cx="12060381" cy="119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63"/>
              </a:lnSpc>
            </a:pPr>
            <a:r>
              <a:rPr lang="en-US" sz="8799">
                <a:solidFill>
                  <a:srgbClr val="273384"/>
                </a:solidFill>
                <a:latin typeface="Eczar Bold"/>
              </a:rPr>
              <a:t>Multivariate Analysis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036243">
            <a:off x="14707801" y="1028700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838312">
            <a:off x="-5348892" y="2155668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056498">
            <a:off x="-3881063" y="2889362"/>
            <a:ext cx="7762126" cy="8630578"/>
          </a:xfrm>
          <a:custGeom>
            <a:avLst/>
            <a:gdLst/>
            <a:ahLst/>
            <a:cxnLst/>
            <a:rect r="r" b="b" t="t" l="l"/>
            <a:pathLst>
              <a:path h="8630578" w="7762126">
                <a:moveTo>
                  <a:pt x="0" y="0"/>
                </a:moveTo>
                <a:lnTo>
                  <a:pt x="7762126" y="0"/>
                </a:lnTo>
                <a:lnTo>
                  <a:pt x="7762126" y="8630578"/>
                </a:lnTo>
                <a:lnTo>
                  <a:pt x="0" y="86305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056498">
            <a:off x="14227763" y="-2642927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198919" y="3186247"/>
            <a:ext cx="7890162" cy="122645"/>
          </a:xfrm>
          <a:custGeom>
            <a:avLst/>
            <a:gdLst/>
            <a:ahLst/>
            <a:cxnLst/>
            <a:rect r="r" b="b" t="t" l="l"/>
            <a:pathLst>
              <a:path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80282" y="1951065"/>
            <a:ext cx="14727436" cy="7811944"/>
          </a:xfrm>
          <a:custGeom>
            <a:avLst/>
            <a:gdLst/>
            <a:ahLst/>
            <a:cxnLst/>
            <a:rect r="r" b="b" t="t" l="l"/>
            <a:pathLst>
              <a:path h="7811944" w="14727436">
                <a:moveTo>
                  <a:pt x="0" y="0"/>
                </a:moveTo>
                <a:lnTo>
                  <a:pt x="14727436" y="0"/>
                </a:lnTo>
                <a:lnTo>
                  <a:pt x="14727436" y="7811944"/>
                </a:lnTo>
                <a:lnTo>
                  <a:pt x="0" y="78119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259356" y="760949"/>
            <a:ext cx="12060381" cy="119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63"/>
              </a:lnSpc>
            </a:pPr>
            <a:r>
              <a:rPr lang="en-US" sz="8799">
                <a:solidFill>
                  <a:srgbClr val="273384"/>
                </a:solidFill>
                <a:latin typeface="Eczar Bold"/>
              </a:rPr>
              <a:t>Correlational Analysis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986619">
            <a:off x="-2800762" y="3343677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26706" y="-3752582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338574">
            <a:off x="4569016" y="-5480084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024995">
            <a:off x="-2679407" y="-4114800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5936786">
            <a:off x="16141297" y="3404390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4114800"/>
                </a:moveTo>
                <a:lnTo>
                  <a:pt x="5029200" y="4114800"/>
                </a:lnTo>
                <a:lnTo>
                  <a:pt x="5029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180711" y="-4904700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672048" y="-5018174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6712665">
            <a:off x="-990270" y="7258855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846334">
            <a:off x="9995837" y="6172200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725007" y="5019675"/>
            <a:ext cx="12837986" cy="2155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71"/>
              </a:lnSpc>
            </a:pPr>
            <a:r>
              <a:rPr lang="en-US" sz="13599">
                <a:solidFill>
                  <a:srgbClr val="273384"/>
                </a:solidFill>
                <a:latin typeface="Eczar Bold"/>
                <a:ea typeface="Eczar Bold"/>
              </a:rPr>
              <a:t>﻿THANK YOU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406541" y="2374446"/>
            <a:ext cx="5474919" cy="2093047"/>
            <a:chOff x="0" y="0"/>
            <a:chExt cx="7299891" cy="27907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2025483" y="0"/>
              <a:ext cx="3248925" cy="2215176"/>
            </a:xfrm>
            <a:custGeom>
              <a:avLst/>
              <a:gdLst/>
              <a:ahLst/>
              <a:cxnLst/>
              <a:rect r="r" b="b" t="t" l="l"/>
              <a:pathLst>
                <a:path h="2215176" w="3248925">
                  <a:moveTo>
                    <a:pt x="0" y="0"/>
                  </a:moveTo>
                  <a:lnTo>
                    <a:pt x="3248925" y="0"/>
                  </a:lnTo>
                  <a:lnTo>
                    <a:pt x="3248925" y="2215176"/>
                  </a:lnTo>
                  <a:lnTo>
                    <a:pt x="0" y="2215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2148501"/>
              <a:ext cx="7299891" cy="6422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32"/>
                </a:lnSpc>
              </a:pPr>
              <a:r>
                <a:rPr lang="en-US" sz="2880">
                  <a:solidFill>
                    <a:srgbClr val="A88353"/>
                  </a:solidFill>
                  <a:latin typeface="Public Sans"/>
                </a:rPr>
                <a:t>Your Group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DAFzUd494uw</dc:identifier>
  <dcterms:modified xsi:type="dcterms:W3CDTF">2011-08-01T06:04:30Z</dcterms:modified>
  <cp:revision>1</cp:revision>
  <dc:title>Employee performance Analysis</dc:title>
</cp:coreProperties>
</file>